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Elements of Fiction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459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Point of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Omniscient </a:t>
            </a:r>
            <a:r>
              <a:rPr lang="en-CA" dirty="0"/>
              <a:t>– “all knowing” - the author tells the story using the third person . The author knows all of what is said, done, and felt by the characters.</a:t>
            </a:r>
          </a:p>
          <a:p>
            <a:pPr lvl="0"/>
            <a:r>
              <a:rPr lang="en-CA" dirty="0"/>
              <a:t>Limited omniscient – author tells the story from the third person, however limits observations of thoughts and feelings to one character</a:t>
            </a:r>
          </a:p>
          <a:p>
            <a:pPr lvl="0"/>
            <a:r>
              <a:rPr lang="en-CA" dirty="0"/>
              <a:t>First person – one character tells the story in the first person.  The reader sees and knows only as much as the narrator.</a:t>
            </a:r>
          </a:p>
          <a:p>
            <a:pPr lvl="0"/>
            <a:r>
              <a:rPr lang="en-CA" dirty="0"/>
              <a:t>Objective – the author is like a movie camera, moves around, freely recording objects.  The author offers no comment about the thoughts/feelings/actions of the characters.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187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theme of a work of fiction is a universal idea or message that stretches through an entire story. A theme may show up in a pattern (such as reoccurring examples of beauty in simplicity) or a theme may come through as the result of a buildup (tragedy of war). </a:t>
            </a:r>
            <a:r>
              <a:rPr lang="en-CA" b="1" dirty="0"/>
              <a:t>It is often a lesson that we learn about life or people.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588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theme is not a </a:t>
            </a:r>
            <a:r>
              <a:rPr lang="en-CA" b="1" dirty="0"/>
              <a:t>subject</a:t>
            </a:r>
            <a:r>
              <a:rPr lang="en-CA" dirty="0"/>
              <a:t> (examples of subjects: love, death, betrayal).  Theme is what the author is saying about a specific subject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A good way to identify theme is to think “After reading __________, the author wants me to know________”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598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Theme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After reading </a:t>
            </a:r>
            <a:r>
              <a:rPr lang="en-CA" b="1" u="sng" dirty="0"/>
              <a:t>Romeo and Juliet</a:t>
            </a:r>
            <a:r>
              <a:rPr lang="en-CA" dirty="0"/>
              <a:t>, Shakespeare wants me to know that </a:t>
            </a:r>
            <a:r>
              <a:rPr lang="en-US" dirty="0"/>
              <a:t>love is a violent, ecstatic, overpowering force that supersedes all other values, loyalties, and emotions.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364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 of A Sample Theme Statement for your favourite story or movie as a child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06700"/>
            <a:ext cx="8946541" cy="3441699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Lion King</a:t>
            </a:r>
          </a:p>
          <a:p>
            <a:r>
              <a:rPr lang="en-CA" dirty="0" smtClean="0"/>
              <a:t>Cinderella</a:t>
            </a:r>
          </a:p>
          <a:p>
            <a:r>
              <a:rPr lang="en-CA" dirty="0" smtClean="0"/>
              <a:t>Harry Potter</a:t>
            </a:r>
          </a:p>
          <a:p>
            <a:r>
              <a:rPr lang="en-CA" dirty="0" smtClean="0"/>
              <a:t>The Hunger Games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227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Plot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u="sng" dirty="0"/>
              <a:t>Plot</a:t>
            </a:r>
            <a:r>
              <a:rPr lang="en-CA" dirty="0"/>
              <a:t>: sequence of events that make up a story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613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Plot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u="sng" dirty="0" smtClean="0"/>
              <a:t>Exposition</a:t>
            </a:r>
            <a:r>
              <a:rPr lang="en-CA" dirty="0" smtClean="0"/>
              <a:t> </a:t>
            </a:r>
            <a:r>
              <a:rPr lang="en-CA" dirty="0"/>
              <a:t>– arouses reader’s interest, gives background</a:t>
            </a:r>
          </a:p>
          <a:p>
            <a:pPr lvl="0"/>
            <a:r>
              <a:rPr lang="en-CA" u="sng" dirty="0"/>
              <a:t>Conflict </a:t>
            </a:r>
            <a:r>
              <a:rPr lang="en-CA" dirty="0"/>
              <a:t>– struggle between opposing forces (protagonist vs. antagonist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“good guy” vs. “bad guy”</a:t>
            </a:r>
          </a:p>
          <a:p>
            <a:pPr lvl="1"/>
            <a:r>
              <a:rPr lang="en-CA" u="sng" dirty="0"/>
              <a:t>Person v s. </a:t>
            </a:r>
            <a:r>
              <a:rPr lang="en-CA" u="sng" dirty="0" smtClean="0"/>
              <a:t>person</a:t>
            </a:r>
            <a:endParaRPr lang="en-CA" dirty="0"/>
          </a:p>
          <a:p>
            <a:pPr lvl="1"/>
            <a:r>
              <a:rPr lang="en-CA" u="sng" dirty="0"/>
              <a:t>Person vs. themselves</a:t>
            </a:r>
            <a:endParaRPr lang="en-CA" dirty="0"/>
          </a:p>
          <a:p>
            <a:pPr lvl="1"/>
            <a:r>
              <a:rPr lang="en-CA" u="sng" dirty="0"/>
              <a:t>Person vs. </a:t>
            </a:r>
            <a:r>
              <a:rPr lang="en-CA" u="sng" dirty="0" smtClean="0"/>
              <a:t>nature</a:t>
            </a:r>
          </a:p>
          <a:p>
            <a:pPr lvl="1"/>
            <a:r>
              <a:rPr lang="en-CA" u="sng" dirty="0" smtClean="0"/>
              <a:t>Person vs. society</a:t>
            </a:r>
          </a:p>
          <a:p>
            <a:pPr lvl="1"/>
            <a:r>
              <a:rPr lang="en-CA" u="sng" dirty="0" smtClean="0"/>
              <a:t>Person vs. supernatural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43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Plot -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u="sng" dirty="0"/>
              <a:t>Rising Action – </a:t>
            </a:r>
            <a:r>
              <a:rPr lang="en-CA" dirty="0"/>
              <a:t>development of the conflict</a:t>
            </a:r>
          </a:p>
          <a:p>
            <a:pPr lvl="0"/>
            <a:r>
              <a:rPr lang="en-CA" u="sng" dirty="0"/>
              <a:t>Climax</a:t>
            </a:r>
            <a:r>
              <a:rPr lang="en-CA" dirty="0"/>
              <a:t>­ – turning point of the story, point of most intense interest</a:t>
            </a:r>
          </a:p>
          <a:p>
            <a:pPr lvl="0"/>
            <a:r>
              <a:rPr lang="en-CA" u="sng" dirty="0"/>
              <a:t>Falling Action – </a:t>
            </a:r>
            <a:r>
              <a:rPr lang="en-CA" dirty="0"/>
              <a:t>aka “denouement” – events that lead to resolution</a:t>
            </a:r>
          </a:p>
          <a:p>
            <a:pPr lvl="0"/>
            <a:r>
              <a:rPr lang="en-CA" u="sng" dirty="0"/>
              <a:t>Resolution</a:t>
            </a:r>
            <a:r>
              <a:rPr lang="en-CA" dirty="0"/>
              <a:t> – outcome of the conflict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238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Plot Diagram</a:t>
            </a:r>
            <a:endParaRPr lang="en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9942" t="32081" r="26517" b="28179"/>
          <a:stretch/>
        </p:blipFill>
        <p:spPr bwMode="auto">
          <a:xfrm>
            <a:off x="1596981" y="1481070"/>
            <a:ext cx="7840245" cy="44191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673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Character is generally the central or focal element in the story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318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u="sng" dirty="0" smtClean="0"/>
              <a:t>4 </a:t>
            </a:r>
            <a:r>
              <a:rPr lang="en-CA" u="sng" dirty="0"/>
              <a:t>Types of Characterization: </a:t>
            </a:r>
            <a:r>
              <a:rPr lang="en-CA" u="sng" dirty="0">
                <a:sym typeface="Wingdings" panose="05000000000000000000" pitchFamily="2" charset="2"/>
              </a:rPr>
              <a:t></a:t>
            </a:r>
            <a:r>
              <a:rPr lang="en-CA" dirty="0"/>
              <a:t> techniques the author uses to develop a character</a:t>
            </a:r>
          </a:p>
          <a:p>
            <a:pPr lvl="0"/>
            <a:r>
              <a:rPr lang="en-CA" dirty="0"/>
              <a:t>Physical description</a:t>
            </a:r>
          </a:p>
          <a:p>
            <a:pPr lvl="0"/>
            <a:r>
              <a:rPr lang="en-CA" dirty="0"/>
              <a:t>Speech and actions of the character</a:t>
            </a:r>
          </a:p>
          <a:p>
            <a:pPr lvl="0"/>
            <a:r>
              <a:rPr lang="en-CA" dirty="0"/>
              <a:t>Direct comment from the narrator </a:t>
            </a:r>
          </a:p>
          <a:p>
            <a:pPr lvl="0"/>
            <a:r>
              <a:rPr lang="en-CA" dirty="0"/>
              <a:t>Speech and other actions of other characters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835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u="sng" dirty="0" smtClean="0"/>
              <a:t>4 </a:t>
            </a:r>
            <a:r>
              <a:rPr lang="en-CA" u="sng" dirty="0"/>
              <a:t>General Types of Characters</a:t>
            </a:r>
            <a:endParaRPr lang="en-CA" dirty="0"/>
          </a:p>
          <a:p>
            <a:pPr lvl="0"/>
            <a:r>
              <a:rPr lang="en-CA" dirty="0"/>
              <a:t>Round – complex, presented in detail</a:t>
            </a:r>
          </a:p>
          <a:p>
            <a:pPr lvl="0"/>
            <a:r>
              <a:rPr lang="en-CA" dirty="0"/>
              <a:t>Dynamic – developing and learning in the course of the story</a:t>
            </a:r>
          </a:p>
          <a:p>
            <a:pPr lvl="0"/>
            <a:r>
              <a:rPr lang="en-CA" dirty="0"/>
              <a:t>Flat – characterized by one or two traits</a:t>
            </a:r>
          </a:p>
          <a:p>
            <a:pPr lvl="0"/>
            <a:r>
              <a:rPr lang="en-CA" dirty="0"/>
              <a:t>Static – unchanged from the story’s beginning to 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612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Mood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Developed by the setting and the atmosphere of the story:</a:t>
            </a:r>
          </a:p>
          <a:p>
            <a:pPr lvl="1"/>
            <a:r>
              <a:rPr lang="en-CA" dirty="0"/>
              <a:t>Setting – the time and place in which the story is taking place, including factors such as weather and social conditions</a:t>
            </a:r>
          </a:p>
          <a:p>
            <a:pPr lvl="1"/>
            <a:r>
              <a:rPr lang="en-CA" dirty="0"/>
              <a:t>Atmosphere – the overall feeling (vibe) which pervades the story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157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540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Elements of Fiction</vt:lpstr>
      <vt:lpstr>Plot</vt:lpstr>
      <vt:lpstr>Parts of Plot</vt:lpstr>
      <vt:lpstr>Parts of Plot - continued</vt:lpstr>
      <vt:lpstr>Plot Diagram</vt:lpstr>
      <vt:lpstr>Character</vt:lpstr>
      <vt:lpstr>Character</vt:lpstr>
      <vt:lpstr>Character</vt:lpstr>
      <vt:lpstr>Mood </vt:lpstr>
      <vt:lpstr>Point of View</vt:lpstr>
      <vt:lpstr>Theme</vt:lpstr>
      <vt:lpstr>Theme</vt:lpstr>
      <vt:lpstr>Sample Theme Statement</vt:lpstr>
      <vt:lpstr>Think of A Sample Theme Statement for your favourite story or movie as a child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Fiction</dc:title>
  <dc:creator>Jennifer Maurina</dc:creator>
  <cp:lastModifiedBy>Jennifer Maurina</cp:lastModifiedBy>
  <cp:revision>3</cp:revision>
  <dcterms:created xsi:type="dcterms:W3CDTF">2014-08-27T19:35:09Z</dcterms:created>
  <dcterms:modified xsi:type="dcterms:W3CDTF">2014-08-27T19:50:00Z</dcterms:modified>
</cp:coreProperties>
</file>