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1" r:id="rId1"/>
  </p:sldMasterIdLst>
  <p:sldIdLst>
    <p:sldId id="256" r:id="rId2"/>
    <p:sldId id="257" r:id="rId3"/>
    <p:sldId id="258" r:id="rId4"/>
    <p:sldId id="259" r:id="rId5"/>
    <p:sldId id="260" r:id="rId6"/>
    <p:sldId id="261" r:id="rId7"/>
    <p:sldId id="266" r:id="rId8"/>
    <p:sldId id="262" r:id="rId9"/>
    <p:sldId id="263"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CB3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61" d="100"/>
          <a:sy n="61" d="100"/>
        </p:scale>
        <p:origin x="42" y="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B61BEF0D-F0BB-DE4B-95CE-6DB70DBA9567}" type="datetimeFigureOut">
              <a:rPr lang="en-US" smtClean="0"/>
              <a:pPr/>
              <a:t>12/14/2015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13" name="Straight Connector 12"/>
          <p:cNvCxnSpPr/>
          <p:nvPr/>
        </p:nvCxnSpPr>
        <p:spPr>
          <a:xfrm flipV="1">
            <a:off x="838684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0" y="0"/>
            <a:ext cx="12192000" cy="4572001"/>
          </a:xfrm>
          <a:prstGeom prst="rect">
            <a:avLst/>
          </a:prstGeom>
          <a:blipFill dpi="0" rotWithShape="1">
            <a:blip r:embed="rId2">
              <a:duotone>
                <a:schemeClr val="accent1">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6044867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12/14/2015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575388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12/14/2015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163383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12/14/2015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560609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12/14/2015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12" name="Straight Connector 11"/>
          <p:cNvCxnSpPr/>
          <p:nvPr/>
        </p:nvCxnSpPr>
        <p:spPr>
          <a:xfrm flipV="1">
            <a:off x="838684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0" y="-1"/>
            <a:ext cx="12192000" cy="4572000"/>
          </a:xfrm>
          <a:prstGeom prst="rect">
            <a:avLst/>
          </a:prstGeom>
          <a:blipFill dpi="0" rotWithShape="1">
            <a:blip r:embed="rId2">
              <a:duotone>
                <a:schemeClr val="accent3">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8490024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12/14/2015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312350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12/14/2015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238041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12/14/2015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959790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12/14/2015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065424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12/14/2015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564088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12/14/2015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007805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B61BEF0D-F0BB-DE4B-95CE-6DB70DBA9567}" type="datetimeFigureOut">
              <a:rPr lang="en-US" smtClean="0"/>
              <a:pPr/>
              <a:t>12/14/2015</a:t>
            </a:fld>
            <a:endParaRPr lang="en-US" dirty="0"/>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D57F1E4F-1CFF-5643-939E-217C01CDF565}" type="slidenum">
              <a:rPr lang="en-US" smtClean="0"/>
              <a:pPr/>
              <a:t>‹#›</a:t>
            </a:fld>
            <a:endParaRPr lang="en-US" dirty="0"/>
          </a:p>
        </p:txBody>
      </p:sp>
      <p:cxnSp>
        <p:nvCxnSpPr>
          <p:cNvPr id="8" name="Straight Connector 7"/>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40799821"/>
      </p:ext>
    </p:extLst>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7" r:id="rId6"/>
    <p:sldLayoutId id="2147483688" r:id="rId7"/>
    <p:sldLayoutId id="2147483689" r:id="rId8"/>
    <p:sldLayoutId id="2147483690" r:id="rId9"/>
    <p:sldLayoutId id="2147483691" r:id="rId10"/>
    <p:sldLayoutId id="2147483692"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BOH4M</a:t>
            </a:r>
            <a:endParaRPr lang="en-US" dirty="0"/>
          </a:p>
        </p:txBody>
      </p:sp>
      <p:sp>
        <p:nvSpPr>
          <p:cNvPr id="3" name="Subtitle 2"/>
          <p:cNvSpPr>
            <a:spLocks noGrp="1"/>
          </p:cNvSpPr>
          <p:nvPr>
            <p:ph type="subTitle" idx="1"/>
          </p:nvPr>
        </p:nvSpPr>
        <p:spPr/>
        <p:txBody>
          <a:bodyPr/>
          <a:lstStyle/>
          <a:p>
            <a:r>
              <a:rPr lang="en-US" dirty="0" smtClean="0"/>
              <a:t>Final Summative Evaluation</a:t>
            </a:r>
            <a:endParaRPr lang="en-US" dirty="0"/>
          </a:p>
        </p:txBody>
      </p:sp>
    </p:spTree>
    <p:extLst>
      <p:ext uri="{BB962C8B-B14F-4D97-AF65-F5344CB8AC3E}">
        <p14:creationId xmlns:p14="http://schemas.microsoft.com/office/powerpoint/2010/main" val="1082740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 I – PRESENTATION - WORTH 10% OF FINAL MARK</a:t>
            </a:r>
            <a:endParaRPr lang="en-US" dirty="0"/>
          </a:p>
        </p:txBody>
      </p:sp>
      <p:sp>
        <p:nvSpPr>
          <p:cNvPr id="3" name="Content Placeholder 2"/>
          <p:cNvSpPr>
            <a:spLocks noGrp="1"/>
          </p:cNvSpPr>
          <p:nvPr>
            <p:ph idx="1"/>
          </p:nvPr>
        </p:nvSpPr>
        <p:spPr>
          <a:xfrm>
            <a:off x="622300" y="1905000"/>
            <a:ext cx="10121901" cy="4404360"/>
          </a:xfrm>
        </p:spPr>
        <p:txBody>
          <a:bodyPr>
            <a:normAutofit/>
          </a:bodyPr>
          <a:lstStyle/>
          <a:p>
            <a:r>
              <a:rPr lang="en-US" dirty="0"/>
              <a:t>You will individually present your key learnings as a business leader in this course.  In your presentations, you will cite examples from your specific project-based experiences in this course. You may choose to either create a PowerPoint presentation or use the Leader’s Script to format your presentation.  </a:t>
            </a:r>
          </a:p>
        </p:txBody>
      </p:sp>
    </p:spTree>
    <p:extLst>
      <p:ext uri="{BB962C8B-B14F-4D97-AF65-F5344CB8AC3E}">
        <p14:creationId xmlns:p14="http://schemas.microsoft.com/office/powerpoint/2010/main" val="23051192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 I – WORTH 10% OF FINAL MARK</a:t>
            </a:r>
            <a:endParaRPr lang="en-US" dirty="0"/>
          </a:p>
        </p:txBody>
      </p:sp>
      <p:sp>
        <p:nvSpPr>
          <p:cNvPr id="3" name="Content Placeholder 2"/>
          <p:cNvSpPr>
            <a:spLocks noGrp="1"/>
          </p:cNvSpPr>
          <p:nvPr>
            <p:ph idx="1"/>
          </p:nvPr>
        </p:nvSpPr>
        <p:spPr>
          <a:xfrm>
            <a:off x="622300" y="1905000"/>
            <a:ext cx="10121901" cy="4404360"/>
          </a:xfrm>
        </p:spPr>
        <p:txBody>
          <a:bodyPr>
            <a:normAutofit/>
          </a:bodyPr>
          <a:lstStyle/>
          <a:p>
            <a:r>
              <a:rPr lang="en-US" dirty="0"/>
              <a:t>In your presentations you will include a discussion about what you learned in terms of the following areas with references to current research on the topics:</a:t>
            </a:r>
          </a:p>
          <a:p>
            <a:pPr lvl="1"/>
            <a:r>
              <a:rPr lang="en-US" dirty="0"/>
              <a:t>Leadership – what type of leader are you – how did you determine this?</a:t>
            </a:r>
          </a:p>
          <a:p>
            <a:pPr lvl="1"/>
            <a:r>
              <a:rPr lang="en-US" dirty="0"/>
              <a:t>Management – what did you learn about yourself as a manager?</a:t>
            </a:r>
          </a:p>
          <a:p>
            <a:pPr lvl="1"/>
            <a:r>
              <a:rPr lang="en-US" dirty="0"/>
              <a:t>Team dynamics – how well do you work in teams? What typical role do you take on?</a:t>
            </a:r>
          </a:p>
          <a:p>
            <a:pPr lvl="1"/>
            <a:r>
              <a:rPr lang="en-US" dirty="0"/>
              <a:t>Conflict and Stress management – how do you deal with these?</a:t>
            </a:r>
          </a:p>
          <a:p>
            <a:pPr lvl="1"/>
            <a:r>
              <a:rPr lang="en-US" dirty="0"/>
              <a:t>Planning – why is planning so important to the success of a business? </a:t>
            </a:r>
          </a:p>
          <a:p>
            <a:pPr lvl="1"/>
            <a:r>
              <a:rPr lang="en-US" dirty="0"/>
              <a:t>Motivation – how does motivation play a role in what you have done in this class?</a:t>
            </a:r>
          </a:p>
          <a:p>
            <a:pPr lvl="1"/>
            <a:r>
              <a:rPr lang="en-US" dirty="0"/>
              <a:t>Personality – discuss your personality type and how this impacted you in this course</a:t>
            </a:r>
          </a:p>
          <a:p>
            <a:r>
              <a:rPr lang="en-US" dirty="0"/>
              <a:t>Business Attire is required for these presentations. Presentations should be no longer than 5-10 minutes.   </a:t>
            </a:r>
          </a:p>
          <a:p>
            <a:endParaRPr lang="en-US" dirty="0"/>
          </a:p>
        </p:txBody>
      </p:sp>
    </p:spTree>
    <p:extLst>
      <p:ext uri="{BB962C8B-B14F-4D97-AF65-F5344CB8AC3E}">
        <p14:creationId xmlns:p14="http://schemas.microsoft.com/office/powerpoint/2010/main" val="10896314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 ii – worth 15% of final mark</a:t>
            </a:r>
            <a:endParaRPr lang="en-US" dirty="0"/>
          </a:p>
        </p:txBody>
      </p:sp>
      <p:sp>
        <p:nvSpPr>
          <p:cNvPr id="3" name="Content Placeholder 2"/>
          <p:cNvSpPr>
            <a:spLocks noGrp="1"/>
          </p:cNvSpPr>
          <p:nvPr>
            <p:ph idx="1"/>
          </p:nvPr>
        </p:nvSpPr>
        <p:spPr/>
        <p:txBody>
          <a:bodyPr>
            <a:normAutofit/>
          </a:bodyPr>
          <a:lstStyle/>
          <a:p>
            <a:r>
              <a:rPr lang="en-US" b="1" dirty="0" smtClean="0"/>
              <a:t>Reflective </a:t>
            </a:r>
            <a:r>
              <a:rPr lang="en-US" b="1" dirty="0"/>
              <a:t>Essay – What I learned about being a </a:t>
            </a:r>
            <a:r>
              <a:rPr lang="en-US" b="1" dirty="0" smtClean="0"/>
              <a:t>business leader in </a:t>
            </a:r>
            <a:r>
              <a:rPr lang="en-US" b="1" dirty="0"/>
              <a:t>this course </a:t>
            </a:r>
            <a:r>
              <a:rPr lang="en-US" dirty="0" smtClean="0"/>
              <a:t>This </a:t>
            </a:r>
            <a:r>
              <a:rPr lang="en-US" dirty="0"/>
              <a:t>is an individual project</a:t>
            </a:r>
          </a:p>
          <a:p>
            <a:r>
              <a:rPr lang="en-US" dirty="0"/>
              <a:t>You will write a five paragraph reflective essay with a thesis on what you learned in this course about being a </a:t>
            </a:r>
            <a:r>
              <a:rPr lang="en-US" dirty="0" smtClean="0"/>
              <a:t>manager</a:t>
            </a:r>
            <a:r>
              <a:rPr lang="en-US" dirty="0"/>
              <a:t> </a:t>
            </a:r>
            <a:r>
              <a:rPr lang="en-US" dirty="0" smtClean="0"/>
              <a:t>and business leader</a:t>
            </a:r>
            <a:endParaRPr lang="en-US" dirty="0"/>
          </a:p>
          <a:p>
            <a:endParaRPr lang="en-US" dirty="0"/>
          </a:p>
        </p:txBody>
      </p:sp>
    </p:spTree>
    <p:extLst>
      <p:ext uri="{BB962C8B-B14F-4D97-AF65-F5344CB8AC3E}">
        <p14:creationId xmlns:p14="http://schemas.microsoft.com/office/powerpoint/2010/main" val="22970124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 ii – worth </a:t>
            </a:r>
            <a:r>
              <a:rPr lang="en-US" dirty="0" smtClean="0"/>
              <a:t>15% </a:t>
            </a:r>
            <a:r>
              <a:rPr lang="en-US" dirty="0"/>
              <a:t>of final mark</a:t>
            </a:r>
          </a:p>
        </p:txBody>
      </p:sp>
      <p:sp>
        <p:nvSpPr>
          <p:cNvPr id="3" name="Content Placeholder 2"/>
          <p:cNvSpPr>
            <a:spLocks noGrp="1"/>
          </p:cNvSpPr>
          <p:nvPr>
            <p:ph idx="1"/>
          </p:nvPr>
        </p:nvSpPr>
        <p:spPr>
          <a:xfrm>
            <a:off x="1024128" y="1866900"/>
            <a:ext cx="9720073" cy="4442460"/>
          </a:xfrm>
        </p:spPr>
        <p:txBody>
          <a:bodyPr>
            <a:normAutofit/>
          </a:bodyPr>
          <a:lstStyle/>
          <a:p>
            <a:r>
              <a:rPr lang="en-US" dirty="0"/>
              <a:t>In your essay, you will cite examples from your experiences in this course: </a:t>
            </a:r>
            <a:r>
              <a:rPr lang="en-US" dirty="0" err="1"/>
              <a:t>YouThrive</a:t>
            </a:r>
            <a:r>
              <a:rPr lang="en-US" dirty="0"/>
              <a:t> project, Community project</a:t>
            </a:r>
            <a:r>
              <a:rPr lang="en-US" dirty="0" smtClean="0"/>
              <a:t>, Seminar</a:t>
            </a:r>
          </a:p>
          <a:p>
            <a:r>
              <a:rPr lang="en-US" dirty="0" smtClean="0"/>
              <a:t>In </a:t>
            </a:r>
            <a:r>
              <a:rPr lang="en-US" dirty="0"/>
              <a:t>your essay you will include a discussion about what you learned in terms of the following areas with references to current research on the topics:</a:t>
            </a:r>
          </a:p>
          <a:p>
            <a:pPr marL="630936" lvl="1" indent="-457200">
              <a:buFont typeface="+mj-lt"/>
              <a:buAutoNum type="arabicPeriod"/>
            </a:pPr>
            <a:r>
              <a:rPr lang="en-US" dirty="0"/>
              <a:t>Leadership – what type of leader are you – how did you determine this?</a:t>
            </a:r>
          </a:p>
          <a:p>
            <a:pPr marL="630936" lvl="1" indent="-457200">
              <a:buFont typeface="+mj-lt"/>
              <a:buAutoNum type="arabicPeriod"/>
            </a:pPr>
            <a:r>
              <a:rPr lang="en-US" dirty="0"/>
              <a:t>Management – what did you learn about yourself as a manager?</a:t>
            </a:r>
          </a:p>
          <a:p>
            <a:pPr marL="630936" lvl="1" indent="-457200">
              <a:buFont typeface="+mj-lt"/>
              <a:buAutoNum type="arabicPeriod"/>
            </a:pPr>
            <a:r>
              <a:rPr lang="en-US" dirty="0"/>
              <a:t>Team dynamics – how well do you work in teams? What typical role do you take on?</a:t>
            </a:r>
          </a:p>
          <a:p>
            <a:pPr marL="630936" lvl="1" indent="-457200">
              <a:buFont typeface="+mj-lt"/>
              <a:buAutoNum type="arabicPeriod"/>
            </a:pPr>
            <a:r>
              <a:rPr lang="en-US" dirty="0"/>
              <a:t>Conflict and Stress management – how do you deal with these?</a:t>
            </a:r>
          </a:p>
          <a:p>
            <a:pPr marL="630936" lvl="1" indent="-457200">
              <a:buFont typeface="+mj-lt"/>
              <a:buAutoNum type="arabicPeriod"/>
            </a:pPr>
            <a:r>
              <a:rPr lang="en-US" dirty="0"/>
              <a:t>Planning – why is planning so important to the success of a business? </a:t>
            </a:r>
          </a:p>
          <a:p>
            <a:pPr marL="630936" lvl="1" indent="-457200">
              <a:buFont typeface="+mj-lt"/>
              <a:buAutoNum type="arabicPeriod"/>
            </a:pPr>
            <a:r>
              <a:rPr lang="en-US" dirty="0"/>
              <a:t>Motivation – how does motivation play a role in what you have done in this class?</a:t>
            </a:r>
          </a:p>
          <a:p>
            <a:pPr marL="630936" lvl="1" indent="-457200">
              <a:buFont typeface="+mj-lt"/>
              <a:buAutoNum type="arabicPeriod"/>
            </a:pPr>
            <a:r>
              <a:rPr lang="en-US" dirty="0"/>
              <a:t>Personality – discuss your personality type and how this impacted you in this course</a:t>
            </a:r>
          </a:p>
          <a:p>
            <a:r>
              <a:rPr lang="en-US" dirty="0" smtClean="0"/>
              <a:t>Essays </a:t>
            </a:r>
            <a:r>
              <a:rPr lang="en-US" dirty="0"/>
              <a:t>are due </a:t>
            </a:r>
            <a:r>
              <a:rPr lang="en-US" b="1" dirty="0" smtClean="0"/>
              <a:t>Monday January 25</a:t>
            </a:r>
            <a:r>
              <a:rPr lang="en-US" b="1" baseline="30000" dirty="0" smtClean="0"/>
              <a:t>th</a:t>
            </a:r>
            <a:r>
              <a:rPr lang="en-US" b="1" dirty="0" smtClean="0"/>
              <a:t> to TURNITIN</a:t>
            </a:r>
            <a:endParaRPr lang="en-US" dirty="0"/>
          </a:p>
          <a:p>
            <a:endParaRPr lang="en-US" dirty="0"/>
          </a:p>
        </p:txBody>
      </p:sp>
    </p:spTree>
    <p:extLst>
      <p:ext uri="{BB962C8B-B14F-4D97-AF65-F5344CB8AC3E}">
        <p14:creationId xmlns:p14="http://schemas.microsoft.com/office/powerpoint/2010/main" val="5764538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Details for the reflective essay</a:t>
            </a:r>
            <a:endParaRPr lang="en-US" dirty="0"/>
          </a:p>
        </p:txBody>
      </p:sp>
      <p:sp>
        <p:nvSpPr>
          <p:cNvPr id="3" name="Content Placeholder 2"/>
          <p:cNvSpPr>
            <a:spLocks noGrp="1"/>
          </p:cNvSpPr>
          <p:nvPr>
            <p:ph idx="1"/>
          </p:nvPr>
        </p:nvSpPr>
        <p:spPr/>
        <p:txBody>
          <a:bodyPr/>
          <a:lstStyle/>
          <a:p>
            <a:pPr>
              <a:buFont typeface="Wingdings" panose="05000000000000000000" pitchFamily="2" charset="2"/>
              <a:buChar char="§"/>
            </a:pPr>
            <a:r>
              <a:rPr lang="en-US" dirty="0" smtClean="0"/>
              <a:t>Modified MLA format (1 inch margins, double spaced, 12 point font)</a:t>
            </a:r>
          </a:p>
          <a:p>
            <a:pPr>
              <a:buFont typeface="Wingdings" panose="05000000000000000000" pitchFamily="2" charset="2"/>
              <a:buChar char="§"/>
            </a:pPr>
            <a:r>
              <a:rPr lang="en-US" dirty="0" smtClean="0"/>
              <a:t>You can use personal pronouns because this essay is about you and what you learned</a:t>
            </a:r>
          </a:p>
          <a:p>
            <a:pPr>
              <a:buFont typeface="Wingdings" panose="05000000000000000000" pitchFamily="2" charset="2"/>
              <a:buChar char="§"/>
            </a:pPr>
            <a:r>
              <a:rPr lang="en-US" dirty="0" smtClean="0"/>
              <a:t>Your essay needs a thesis statement (what you are going to prove that you learned in this course)</a:t>
            </a:r>
          </a:p>
          <a:p>
            <a:pPr>
              <a:buFont typeface="Wingdings" panose="05000000000000000000" pitchFamily="2" charset="2"/>
              <a:buChar char="§"/>
            </a:pPr>
            <a:r>
              <a:rPr lang="en-US" dirty="0" smtClean="0"/>
              <a:t>Your essay needs to include references to what we studied in the course. Although not required, any additional citations need to be included in parentheses with the author and page number.  A works cited page should be included as well in this case. </a:t>
            </a:r>
          </a:p>
          <a:p>
            <a:pPr>
              <a:buFont typeface="Wingdings" panose="05000000000000000000" pitchFamily="2" charset="2"/>
              <a:buChar char="§"/>
            </a:pPr>
            <a:r>
              <a:rPr lang="en-US" dirty="0" smtClean="0"/>
              <a:t>Your essay will be five paragraphs in length (approximately 1000 words). </a:t>
            </a:r>
          </a:p>
          <a:p>
            <a:endParaRPr lang="en-US" dirty="0"/>
          </a:p>
        </p:txBody>
      </p:sp>
    </p:spTree>
    <p:extLst>
      <p:ext uri="{BB962C8B-B14F-4D97-AF65-F5344CB8AC3E}">
        <p14:creationId xmlns:p14="http://schemas.microsoft.com/office/powerpoint/2010/main" val="8492863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rotWithShape="1">
          <a:blip r:embed="rId2"/>
          <a:srcRect l="12500" t="17081" r="40083" b="45987"/>
          <a:stretch/>
        </p:blipFill>
        <p:spPr>
          <a:xfrm>
            <a:off x="1333499" y="177800"/>
            <a:ext cx="9640765" cy="6007100"/>
          </a:xfrm>
          <a:prstGeom prst="rect">
            <a:avLst/>
          </a:prstGeom>
        </p:spPr>
      </p:pic>
    </p:spTree>
    <p:extLst>
      <p:ext uri="{BB962C8B-B14F-4D97-AF65-F5344CB8AC3E}">
        <p14:creationId xmlns:p14="http://schemas.microsoft.com/office/powerpoint/2010/main" val="4632955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5678" y="585216"/>
            <a:ext cx="9720072" cy="1499616"/>
          </a:xfrm>
        </p:spPr>
        <p:txBody>
          <a:bodyPr/>
          <a:lstStyle/>
          <a:p>
            <a:r>
              <a:rPr lang="en-US" dirty="0" smtClean="0"/>
              <a:t>Sample reflective thesis statement (2 parts)</a:t>
            </a:r>
            <a:endParaRPr lang="en-US" dirty="0"/>
          </a:p>
        </p:txBody>
      </p:sp>
      <p:sp>
        <p:nvSpPr>
          <p:cNvPr id="3" name="Content Placeholder 2"/>
          <p:cNvSpPr>
            <a:spLocks noGrp="1"/>
          </p:cNvSpPr>
          <p:nvPr>
            <p:ph idx="1"/>
          </p:nvPr>
        </p:nvSpPr>
        <p:spPr/>
        <p:txBody>
          <a:bodyPr/>
          <a:lstStyle/>
          <a:p>
            <a:r>
              <a:rPr lang="en-US" dirty="0" smtClean="0"/>
              <a:t>The Business Leadership course has been an informative and educational experience for me. I have learned and discovered my leadership strengths, developed teamwork skills, and formed an understanding of how I deal with stress and conflict in a business environment. </a:t>
            </a:r>
            <a:endParaRPr lang="en-US" dirty="0"/>
          </a:p>
        </p:txBody>
      </p:sp>
      <p:sp>
        <p:nvSpPr>
          <p:cNvPr id="4" name="Rectangular Callout 3"/>
          <p:cNvSpPr/>
          <p:nvPr/>
        </p:nvSpPr>
        <p:spPr>
          <a:xfrm>
            <a:off x="10325100" y="1043432"/>
            <a:ext cx="1587500" cy="1244600"/>
          </a:xfrm>
          <a:prstGeom prst="wedgeRectCallout">
            <a:avLst>
              <a:gd name="adj1" fmla="val -36833"/>
              <a:gd name="adj2" fmla="val 7066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Thesis (what you are going to prove)</a:t>
            </a:r>
            <a:endParaRPr lang="en-US" dirty="0">
              <a:solidFill>
                <a:schemeClr val="tx1"/>
              </a:solidFill>
            </a:endParaRPr>
          </a:p>
        </p:txBody>
      </p:sp>
      <p:sp>
        <p:nvSpPr>
          <p:cNvPr id="5" name="Rectangular Callout 4"/>
          <p:cNvSpPr/>
          <p:nvPr/>
        </p:nvSpPr>
        <p:spPr>
          <a:xfrm>
            <a:off x="287528" y="4310380"/>
            <a:ext cx="2252472" cy="1760220"/>
          </a:xfrm>
          <a:prstGeom prst="wedgeRectCallout">
            <a:avLst>
              <a:gd name="adj1" fmla="val 26974"/>
              <a:gd name="adj2" fmla="val -134398"/>
            </a:avLst>
          </a:prstGeom>
          <a:solidFill>
            <a:srgbClr val="99CB38">
              <a:alpha val="4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Three arguments (each body paragraph will focus on one of these)</a:t>
            </a:r>
            <a:endParaRPr lang="en-US" dirty="0">
              <a:solidFill>
                <a:schemeClr val="tx1"/>
              </a:solidFill>
            </a:endParaRPr>
          </a:p>
        </p:txBody>
      </p:sp>
    </p:spTree>
    <p:extLst>
      <p:ext uri="{BB962C8B-B14F-4D97-AF65-F5344CB8AC3E}">
        <p14:creationId xmlns:p14="http://schemas.microsoft.com/office/powerpoint/2010/main" val="3295827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Turnitin.com	</a:t>
            </a:r>
            <a:endParaRPr lang="en-US" dirty="0"/>
          </a:p>
        </p:txBody>
      </p:sp>
      <p:sp>
        <p:nvSpPr>
          <p:cNvPr id="3" name="Content Placeholder 2"/>
          <p:cNvSpPr>
            <a:spLocks noGrp="1"/>
          </p:cNvSpPr>
          <p:nvPr>
            <p:ph idx="1"/>
          </p:nvPr>
        </p:nvSpPr>
        <p:spPr/>
        <p:txBody>
          <a:bodyPr/>
          <a:lstStyle/>
          <a:p>
            <a:r>
              <a:rPr lang="en-US" dirty="0" smtClean="0"/>
              <a:t>Your essay will be submitted by JANUARY 25th to </a:t>
            </a:r>
            <a:r>
              <a:rPr lang="en-US" dirty="0" smtClean="0"/>
              <a:t>Turnitin.com</a:t>
            </a:r>
            <a:endParaRPr lang="en-US" dirty="0" smtClean="0"/>
          </a:p>
        </p:txBody>
      </p:sp>
      <p:sp>
        <p:nvSpPr>
          <p:cNvPr id="4" name="Content Placeholder 2"/>
          <p:cNvSpPr txBox="1">
            <a:spLocks/>
          </p:cNvSpPr>
          <p:nvPr/>
        </p:nvSpPr>
        <p:spPr>
          <a:xfrm>
            <a:off x="3250325" y="4334859"/>
            <a:ext cx="10515600" cy="4351338"/>
          </a:xfrm>
          <a:prstGeom prst="rect">
            <a:avLst/>
          </a:prstGeom>
        </p:spPr>
        <p:txBody>
          <a:bodyPr vert="horz" lIns="45720" tIns="45720" rIns="4572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a:lstStyle>
          <a:p>
            <a:r>
              <a:rPr lang="en-US" dirty="0" smtClean="0"/>
              <a:t>Class ID: 11267532</a:t>
            </a:r>
          </a:p>
          <a:p>
            <a:r>
              <a:rPr lang="en-US" dirty="0" smtClean="0"/>
              <a:t>Password: leadership </a:t>
            </a:r>
            <a:endParaRPr lang="en-US" dirty="0"/>
          </a:p>
        </p:txBody>
      </p:sp>
    </p:spTree>
    <p:extLst>
      <p:ext uri="{BB962C8B-B14F-4D97-AF65-F5344CB8AC3E}">
        <p14:creationId xmlns:p14="http://schemas.microsoft.com/office/powerpoint/2010/main" val="325457866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455F51"/>
      </a:dk2>
      <a:lt2>
        <a:srgbClr val="E3DED1"/>
      </a:lt2>
      <a:accent1>
        <a:srgbClr val="99CB38"/>
      </a:accent1>
      <a:accent2>
        <a:srgbClr val="63A537"/>
      </a:accent2>
      <a:accent3>
        <a:srgbClr val="E6D024"/>
      </a:accent3>
      <a:accent4>
        <a:srgbClr val="CC9700"/>
      </a:accent4>
      <a:accent5>
        <a:srgbClr val="4EB3CF"/>
      </a:accent5>
      <a:accent6>
        <a:srgbClr val="378DA6"/>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29F68FFC-748B-4FC3-BF39-7F84A6D5840F}"/>
    </a:ext>
  </a:extLst>
</a:theme>
</file>

<file path=docProps/app.xml><?xml version="1.0" encoding="utf-8"?>
<Properties xmlns="http://schemas.openxmlformats.org/officeDocument/2006/extended-properties" xmlns:vt="http://schemas.openxmlformats.org/officeDocument/2006/docPropsVTypes">
  <Template>Integral</Template>
  <TotalTime>80</TotalTime>
  <Words>651</Words>
  <Application>Microsoft Office PowerPoint</Application>
  <PresentationFormat>Widescreen</PresentationFormat>
  <Paragraphs>42</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Tw Cen MT</vt:lpstr>
      <vt:lpstr>Tw Cen MT Condensed</vt:lpstr>
      <vt:lpstr>Wingdings</vt:lpstr>
      <vt:lpstr>Wingdings 3</vt:lpstr>
      <vt:lpstr>Integral</vt:lpstr>
      <vt:lpstr>BOH4M</vt:lpstr>
      <vt:lpstr>PART I – PRESENTATION - WORTH 10% OF FINAL MARK</vt:lpstr>
      <vt:lpstr>PART I – WORTH 10% OF FINAL MARK</vt:lpstr>
      <vt:lpstr>Part ii – worth 15% of final mark</vt:lpstr>
      <vt:lpstr>Part ii – worth 15% of final mark</vt:lpstr>
      <vt:lpstr>Details for the reflective essay</vt:lpstr>
      <vt:lpstr>PowerPoint Presentation</vt:lpstr>
      <vt:lpstr>Sample reflective thesis statement (2 parts)</vt:lpstr>
      <vt:lpstr>Turnitin.com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BOH4M</dc:title>
  <dc:creator>Jennifer Maurina</dc:creator>
  <cp:lastModifiedBy>Jennifer Maurina</cp:lastModifiedBy>
  <cp:revision>10</cp:revision>
  <dcterms:created xsi:type="dcterms:W3CDTF">2015-01-05T13:21:59Z</dcterms:created>
  <dcterms:modified xsi:type="dcterms:W3CDTF">2015-12-14T18:49:51Z</dcterms:modified>
</cp:coreProperties>
</file>